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/Relationships>
</file>

<file path=ppt/presentation.xml><?xml version="1.0" encoding="utf-8"?>
<!--Generated by Spire.Presentation for .NET --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r:id="rId1" id="2147483648"/>
  </p:sldMasterIdLst>
  <p:sldIdLst>
    <p:sldId r:id="rId7" id="257"/>
    <p:sldId r:id="rId8" id="258"/>
    <p:sldId r:id="rId9" id="259"/>
    <p:sldId r:id="rId10" id="260"/>
    <p:sldId r:id="rId11" id="261"/>
    <p:sldId r:id="rId12" id="262"/>
    <p:sldId r:id="rId13" id="263"/>
    <p:sldId r:id="rId14" id="264"/>
    <p:sldId r:id="rId15" id="265"/>
    <p:sldId r:id="rId16" id="266"/>
    <p:sldId r:id="rId17" id="267"/>
    <p:sldId r:id="rId18" id="268"/>
    <p:sldId r:id="rId19" id="269"/>
    <p:sldId r:id="rId20" id="270"/>
    <p:sldId r:id="rId21" id="271"/>
  </p:sldIdLst>
  <p:sldSz cx="12192000" cy="6858000" type="screen16x9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4.xml" /><Relationship Id="rId11" Type="http://schemas.openxmlformats.org/officeDocument/2006/relationships/slide" Target="slides/slide5.xml" /><Relationship Id="rId12" Type="http://schemas.openxmlformats.org/officeDocument/2006/relationships/slide" Target="slides/slide6.xml" /><Relationship Id="rId13" Type="http://schemas.openxmlformats.org/officeDocument/2006/relationships/slide" Target="slides/slide7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tags" Target="tags/tag1.xml" /><Relationship Id="rId3" Type="http://schemas.openxmlformats.org/officeDocument/2006/relationships/presProps" Target="presProps.xml" /><Relationship Id="rId4" Type="http://schemas.openxmlformats.org/officeDocument/2006/relationships/viewProps" Target="viewProps.xml" /><Relationship Id="rId5" Type="http://schemas.openxmlformats.org/officeDocument/2006/relationships/theme" Target="theme/theme1.xml" /><Relationship Id="rId6" Type="http://schemas.openxmlformats.org/officeDocument/2006/relationships/tableStyles" Target="tableStyles.xml" /><Relationship Id="rId7" Type="http://schemas.openxmlformats.org/officeDocument/2006/relationships/slide" Target="slides/slide1.xml" /><Relationship Id="rId8" Type="http://schemas.openxmlformats.org/officeDocument/2006/relationships/slide" Target="slides/slide2.xml" /><Relationship Id="rId9" Type="http://schemas.openxmlformats.org/officeDocument/2006/relationships/slide" Target="slides/slide3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1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obj" idx="1"/>
          </p:nvPr>
        </p:nvSpPr>
        <p:spPr/>
        <p:txBody>
          <a:bodyPr/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obj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type="obj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obj"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obj"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obj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1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1" smtClean="0"/>
              <a:t>Click to edit Master text styles</a:t>
            </a:r>
          </a:p>
          <a:p>
            <a:pPr lvl="1"/>
            <a:r>
              <a:rPr lang="en-US" dirty="1" smtClean="0"/>
              <a:t>Second level</a:t>
            </a:r>
          </a:p>
          <a:p>
            <a:pPr lvl="2"/>
            <a:r>
              <a:rPr lang="en-US" dirty="1" smtClean="0"/>
              <a:t>Third level</a:t>
            </a:r>
          </a:p>
          <a:p>
            <a:pPr lvl="3"/>
            <a:r>
              <a:rPr lang="en-US" dirty="1" smtClean="0"/>
              <a:t>Fourth level</a:t>
            </a:r>
          </a:p>
          <a:p>
            <a:pPr lvl="4"/>
            <a:r>
              <a:rPr lang="en-US" dirty="1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fast"/>
  <p:timing>
    <p:tnLst>
      <p:par>
        <p:cTn id="1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Relationship Id="rId3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Relationship Id="rId3" Type="http://schemas.openxmlformats.org/officeDocument/2006/relationships/image" Target="../media/image5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Relationship Id="rId3" Type="http://schemas.openxmlformats.org/officeDocument/2006/relationships/image" Target="../media/image8.png" /><Relationship Id="rId4" Type="http://schemas.openxmlformats.org/officeDocument/2006/relationships/image" Target="../media/image6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Relationship Id="rId3" Type="http://schemas.openxmlformats.org/officeDocument/2006/relationships/image" Target="../media/image6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Relationship Id="rId3" Type="http://schemas.openxmlformats.org/officeDocument/2006/relationships/image" Target="../media/image6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Relationship Id="rId3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Relationship Id="rId3" Type="http://schemas.openxmlformats.org/officeDocument/2006/relationships/image" Target="../media/image5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Relationship Id="rId3" Type="http://schemas.openxmlformats.org/officeDocument/2006/relationships/image" Target="../media/image6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Relationship Id="rId3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Relationship Id="rId3" Type="http://schemas.openxmlformats.org/officeDocument/2006/relationships/image" Target="../media/image8.png" /><Relationship Id="rId4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Relationship Id="rId3" Type="http://schemas.openxmlformats.org/officeDocument/2006/relationships/image" Target="../media/image5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Relationship Id="rId3" Type="http://schemas.openxmlformats.org/officeDocument/2006/relationships/image" Target="../media/image6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Relationship Id="rId3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 dirty="1">
                <a:solidFill>
                  <a:srgbClr val="FFFFFF"/>
                </a:solidFill>
                <a:latin typeface="微软雅黑"/>
              </a:rPr>
              <a:t>六安市2025年5月安全教育提醒</a:t>
            </a: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 dirty="1">
                <a:solidFill>
                  <a:srgbClr val="00FFF8"/>
                </a:solidFill>
                <a:latin typeface="微软雅黑"/>
              </a:rPr>
              <a:t>预防溺水、警惕强对流天气、遵守交通规则</a:t>
            </a: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8368"/>
            <a:ext cx="11038043" cy="451937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 dirty="1">
                <a:solidFill>
                  <a:srgbClr val="FFFFFF"/>
                </a:solidFill>
                <a:latin typeface="微软雅黑"/>
              </a:rPr>
              <a:t>作者：1530小助手</a:t>
            </a: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 dirty="1">
                <a:solidFill>
                  <a:srgbClr val="FFFFFF"/>
                </a:solidFill>
                <a:latin typeface="微软雅黑"/>
              </a:rPr>
              <a:t>汇报时间: 2025/05/23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3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/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 dirty="1">
                <a:solidFill>
                  <a:srgbClr val="FFFFFF"/>
                </a:solidFill>
                <a:latin typeface="微软雅黑"/>
              </a:rPr>
              <a:t>随身携带雨具</a:t>
            </a: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2253962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 dirty="1">
                <a:solidFill>
                  <a:srgbClr val="FFFFFF"/>
                </a:solidFill>
                <a:latin typeface="微软雅黑"/>
              </a:rPr>
              <a:t>在5月的强对流天气频发期，随身携带雨具是预防突发恶劣天气的有效措施，可以确保学生和家长在遇到雷雨、大风等极端天气时，能够及时躲避，避免受到伤害。</a:t>
            </a: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 dirty="1">
                <a:solidFill>
                  <a:srgbClr val="00FFF8"/>
                </a:solidFill>
                <a:latin typeface="微软雅黑"/>
              </a:rPr>
              <a:t>随身携带雨具的重要性</a:t>
            </a: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 dirty="1">
                <a:solidFill>
                  <a:srgbClr val="FFFFFF"/>
                </a:solidFill>
                <a:latin typeface="微软雅黑"/>
              </a:rPr>
              <a:t>选择轻便且防水性能良好的雨具，如折叠伞或雨衣，不仅便于携带，还能有效抵御雨水。同时，正确使用雨具，如打开雨伞的正确时机，也是保障安全的关键。</a:t>
            </a: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 dirty="1">
                <a:solidFill>
                  <a:srgbClr val="00FFF8"/>
                </a:solidFill>
                <a:latin typeface="微软雅黑"/>
              </a:rPr>
              <a:t>雨具的选择与使用</a:t>
            </a: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 dirty="1">
                <a:solidFill>
                  <a:srgbClr val="FFFFFF"/>
                </a:solidFill>
                <a:latin typeface="微软雅黑"/>
              </a:rPr>
              <a:t>将雨具放在容易取用的位置，如书包内或车后备箱中，以便在需要时迅速取出。定期检查雨具的状态，确保其完好无损，以备不时之需。</a:t>
            </a: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 dirty="1">
                <a:solidFill>
                  <a:srgbClr val="00FFF8"/>
                </a:solidFill>
                <a:latin typeface="微软雅黑"/>
              </a:rPr>
              <a:t>雨具的存放与管理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/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/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 dirty="1">
                <a:solidFill>
                  <a:srgbClr val="00FFF8"/>
                </a:solidFill>
                <a:latin typeface="微软雅黑"/>
              </a:rPr>
              <a:t>03</a:t>
            </a: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 dirty="1">
                <a:solidFill>
                  <a:srgbClr val="FE9471"/>
                </a:solidFill>
                <a:latin typeface="微软雅黑"/>
              </a:rPr>
              <a:t>遵守交通规则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4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/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 dirty="1">
                <a:solidFill>
                  <a:srgbClr val="FFFFFF"/>
                </a:solidFill>
                <a:latin typeface="微软雅黑"/>
              </a:rPr>
              <a:t>不闯红灯</a:t>
            </a: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 dirty="1">
                <a:solidFill>
                  <a:srgbClr val="00FFF8"/>
                </a:solidFill>
                <a:latin typeface="微软雅黑"/>
              </a:rPr>
              <a:t>红灯停，绿灯行</a:t>
            </a:r>
            <a:br>
              <a:rPr sz="1800" dirty="1">
                <a:latin typeface="微软雅黑"/>
              </a:rPr>
            </a:br>
          </a:p>
          <a:p>
            <a:pPr algn="l">
              <a:lnSpc>
                <a:spcPct val="150000"/>
              </a:lnSpc>
            </a:pPr>
            <a:r>
              <a:rPr sz="1575" b="0" i="0" dirty="1">
                <a:solidFill>
                  <a:srgbClr val="FFFFFF"/>
                </a:solidFill>
                <a:latin typeface="微软雅黑"/>
              </a:rPr>
              <a:t>在交通信号灯前，必须严格遵守“红灯停，绿灯行”的原则。这不仅是为了自己的安全，也是对他人生命负责的表现。</a:t>
            </a: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48467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 dirty="1">
                <a:solidFill>
                  <a:srgbClr val="00FFF8"/>
                </a:solidFill>
                <a:latin typeface="微软雅黑"/>
              </a:rPr>
              <a:t>遵守交通规则的重要性</a:t>
            </a:r>
            <a:br>
              <a:rPr sz="1800" dirty="1">
                <a:latin typeface="微软雅黑"/>
              </a:rPr>
            </a:br>
          </a:p>
          <a:p>
            <a:pPr algn="l">
              <a:lnSpc>
                <a:spcPct val="150000"/>
              </a:lnSpc>
            </a:pPr>
            <a:r>
              <a:rPr sz="1575" b="0" i="0" dirty="1">
                <a:solidFill>
                  <a:srgbClr val="FFFFFF"/>
                </a:solidFill>
                <a:latin typeface="微软雅黑"/>
              </a:rPr>
              <a:t>不闯红灯是遵守交通规则的基本要求之一，它能有效减少交通事故的发生，保障行人和车辆的安全通行。</a:t>
            </a: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 dirty="1">
                <a:solidFill>
                  <a:srgbClr val="00FFF8"/>
                </a:solidFill>
                <a:latin typeface="微软雅黑"/>
              </a:rPr>
              <a:t>培养良好的交通习惯</a:t>
            </a:r>
            <a:br>
              <a:rPr sz="1800" dirty="1">
                <a:latin typeface="微软雅黑"/>
              </a:rPr>
            </a:br>
          </a:p>
          <a:p>
            <a:pPr algn="l">
              <a:lnSpc>
                <a:spcPct val="150000"/>
              </a:lnSpc>
            </a:pPr>
            <a:r>
              <a:rPr sz="1575" b="0" i="0" dirty="1">
                <a:solidFill>
                  <a:srgbClr val="FFFFFF"/>
                </a:solidFill>
                <a:latin typeface="微软雅黑"/>
              </a:rPr>
              <a:t>从小培养孩子遵守交通规则的习惯，如不闯红灯，可以让他们在未来的生活中更加自觉地维护交通秩序，提高自我保护意识。</a:t>
            </a: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/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/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/>
          <a:ln>
            <a:noFill/>
          </a:ln>
        </p:spPr>
      </p:pic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3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/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 dirty="1">
                <a:solidFill>
                  <a:srgbClr val="FFFFFF"/>
                </a:solidFill>
                <a:latin typeface="微软雅黑"/>
              </a:rPr>
              <a:t>注意避让车辆</a:t>
            </a: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41" cy="3627440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 dirty="1">
                <a:latin typeface="微软雅黑"/>
              </a:rPr>
            </a:br>
          </a:p>
          <a:p>
            <a:pPr algn="l"/>
            <a:r>
              <a:rPr sz="2100" b="1" i="0" dirty="1">
                <a:solidFill>
                  <a:srgbClr val="00FFF8"/>
                </a:solidFill>
                <a:latin typeface="微软雅黑"/>
              </a:rPr>
              <a:t>遵守交通信号灯</a:t>
            </a:r>
            <a:br>
              <a:rPr sz="1800" dirty="1">
                <a:latin typeface="微软雅黑"/>
              </a:rPr>
            </a:br>
          </a:p>
          <a:p>
            <a:pPr algn="l">
              <a:lnSpc>
                <a:spcPct val="150000"/>
              </a:lnSpc>
            </a:pPr>
            <a:r>
              <a:rPr sz="1575" b="0" i="0" dirty="1">
                <a:solidFill>
                  <a:srgbClr val="FFFFFF"/>
                </a:solidFill>
                <a:latin typeface="微软雅黑"/>
              </a:rPr>
              <a:t>在上下学途中，同学们必须严格遵守交通信号灯的指示，不闯红灯，确保自身安全。这不仅是对法律的尊重，也是对自己和他人生命安全的负责。</a:t>
            </a:r>
            <a:br>
              <a:rPr sz="1800" dirty="1">
                <a:latin typeface="微软雅黑"/>
              </a:rPr>
            </a:br>
          </a:p>
        </p:txBody>
      </p:sp>
      <p:sp>
        <p:nvSpPr>
          <p:cNvPr id="5" name="New shape"/>
          <p:cNvSpPr/>
          <p:nvPr/>
        </p:nvSpPr>
        <p:spPr>
          <a:xfrm>
            <a:off x="4726341" y="1627201"/>
            <a:ext cx="3040532" cy="3627440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 dirty="1">
                <a:latin typeface="微软雅黑"/>
              </a:rPr>
            </a:br>
          </a:p>
          <a:p>
            <a:pPr algn="l"/>
            <a:r>
              <a:rPr sz="2100" b="1" i="0" dirty="1">
                <a:solidFill>
                  <a:srgbClr val="00FFF8"/>
                </a:solidFill>
                <a:latin typeface="微软雅黑"/>
              </a:rPr>
              <a:t>横穿马路注意事项</a:t>
            </a:r>
            <a:br>
              <a:rPr sz="1800" dirty="1">
                <a:latin typeface="微软雅黑"/>
              </a:rPr>
            </a:br>
          </a:p>
          <a:p>
            <a:pPr algn="l">
              <a:lnSpc>
                <a:spcPct val="150000"/>
              </a:lnSpc>
            </a:pPr>
            <a:r>
              <a:rPr sz="1575" b="0" i="0" dirty="1">
                <a:solidFill>
                  <a:srgbClr val="FFFFFF"/>
                </a:solidFill>
                <a:latin typeface="微软雅黑"/>
              </a:rPr>
              <a:t>过马路时，应使用人行横道或地下通道，避免随意横穿马路。同时，注意观察来往车辆，确保安全后再通过，减少交通事故的发生概率。</a:t>
            </a:r>
            <a:br>
              <a:rPr sz="1800" dirty="1">
                <a:latin typeface="微软雅黑"/>
              </a:rPr>
            </a:br>
          </a:p>
        </p:txBody>
      </p:sp>
      <p:sp>
        <p:nvSpPr>
          <p:cNvPr id="6" name="New shape"/>
          <p:cNvSpPr/>
          <p:nvPr/>
        </p:nvSpPr>
        <p:spPr>
          <a:xfrm>
            <a:off x="7893875" y="1627201"/>
            <a:ext cx="3040541" cy="3627439"/>
          </a:xfrm>
          <a:prstGeom prst="roundRect">
            <a:avLst>
              <a:gd name="adj" fmla="val 10000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 dirty="1">
                <a:latin typeface="微软雅黑"/>
              </a:rPr>
            </a:br>
          </a:p>
          <a:p>
            <a:pPr algn="l"/>
            <a:r>
              <a:rPr sz="2100" b="1" i="0" dirty="1">
                <a:solidFill>
                  <a:srgbClr val="00FFF8"/>
                </a:solidFill>
                <a:latin typeface="微软雅黑"/>
              </a:rPr>
              <a:t>自行车骑行安全</a:t>
            </a:r>
            <a:br>
              <a:rPr sz="1800" dirty="1">
                <a:latin typeface="微软雅黑"/>
              </a:rPr>
            </a:br>
          </a:p>
          <a:p>
            <a:pPr algn="l">
              <a:lnSpc>
                <a:spcPct val="150000"/>
              </a:lnSpc>
            </a:pPr>
            <a:r>
              <a:rPr sz="1575" b="0" i="0" dirty="1">
                <a:solidFill>
                  <a:srgbClr val="FFFFFF"/>
                </a:solidFill>
                <a:latin typeface="微软雅黑"/>
              </a:rPr>
              <a:t>骑自行车的同学应佩戴安全头盔，并选择安全的路线骑行。在遇到车辆时，要主动避让，保持安全距离，避免因速度过快或操作不当导致的事故。</a:t>
            </a:r>
            <a:br>
              <a:rPr sz="1800" dirty="1">
                <a:latin typeface="微软雅黑"/>
              </a:rPr>
            </a:b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3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/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 dirty="1">
                <a:solidFill>
                  <a:srgbClr val="FFFFFF"/>
                </a:solidFill>
                <a:latin typeface="微软雅黑"/>
              </a:rPr>
              <a:t>家长以身作则</a:t>
            </a: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 dirty="1">
                <a:solidFill>
                  <a:srgbClr val="00FFF8"/>
                </a:solidFill>
                <a:latin typeface="微软雅黑"/>
              </a:rPr>
              <a:t>预防溺水，家长监管</a:t>
            </a:r>
          </a:p>
          <a:p>
            <a:pPr algn="l">
              <a:lnSpc>
                <a:spcPct val="150000"/>
              </a:lnSpc>
            </a:pPr>
            <a:r>
              <a:rPr sz="1575" b="0" i="0" dirty="1">
                <a:solidFill>
                  <a:srgbClr val="FFFFFF"/>
                </a:solidFill>
                <a:latin typeface="微软雅黑"/>
              </a:rPr>
              <a:t>家长们需加强对孩子的监管，教育孩子远离危险水域，不私自下水游泳，确保孩子在安全的环境中活动。</a:t>
            </a: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 dirty="1">
                <a:solidFill>
                  <a:srgbClr val="00FFF8"/>
                </a:solidFill>
                <a:latin typeface="微软雅黑"/>
              </a:rPr>
              <a:t>警惕强对流天气，家长提醒</a:t>
            </a:r>
          </a:p>
          <a:p>
            <a:pPr algn="r">
              <a:lnSpc>
                <a:spcPct val="150000"/>
              </a:lnSpc>
            </a:pPr>
            <a:r>
              <a:rPr sz="1575" b="0" i="0" dirty="1">
                <a:solidFill>
                  <a:srgbClr val="FFFFFF"/>
                </a:solidFill>
                <a:latin typeface="微软雅黑"/>
              </a:rPr>
              <a:t>家长应提醒孩子随身携带雨具，注意防雷防电，密切关注天气预报，遇到恶劣天气及时躲避，确保孩子安全。</a:t>
            </a: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 dirty="1">
                <a:solidFill>
                  <a:srgbClr val="00FFF8"/>
                </a:solidFill>
                <a:latin typeface="微软雅黑"/>
              </a:rPr>
              <a:t>遵守交通规则，家长示范</a:t>
            </a:r>
          </a:p>
          <a:p>
            <a:pPr algn="l">
              <a:lnSpc>
                <a:spcPct val="150000"/>
              </a:lnSpc>
            </a:pPr>
            <a:r>
              <a:rPr sz="1575" b="0" i="0" dirty="1">
                <a:solidFill>
                  <a:srgbClr val="FFFFFF"/>
                </a:solidFill>
                <a:latin typeface="微软雅黑"/>
              </a:rPr>
              <a:t>家长应以身作则，遵守交通法规，接送孩子时注意停车规范，避免造成交通拥堵或安全隐患，为孩子树立良好榜样。</a:t>
            </a: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/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/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/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/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/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/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1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 dirty="1">
                <a:solidFill>
                  <a:srgbClr val="FFFFFF"/>
                </a:solidFill>
                <a:latin typeface="微软雅黑"/>
              </a:rPr>
              <a:t>谢 谢 大 家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3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/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 dirty="1">
                <a:solidFill>
                  <a:srgbClr val="FE9471"/>
                </a:solidFill>
                <a:latin typeface="微软雅黑"/>
              </a:rPr>
              <a:t>目录</a:t>
            </a: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 dirty="1">
                <a:solidFill>
                  <a:srgbClr val="00FFF8"/>
                </a:solidFill>
                <a:latin typeface="微软雅黑"/>
              </a:rPr>
              <a:t>01</a:t>
            </a:r>
            <a:r>
              <a:rPr sz="1800" dirty="1">
                <a:latin typeface="微软雅黑"/>
              </a:rPr>
              <a:t> </a:t>
            </a:r>
            <a:r>
              <a:rPr sz="1575" b="0" i="0" dirty="1">
                <a:solidFill>
                  <a:srgbClr val="FFFFFF"/>
                </a:solidFill>
                <a:latin typeface="微软雅黑"/>
              </a:rPr>
              <a:t>预防溺水</a:t>
            </a: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 dirty="1">
                <a:solidFill>
                  <a:srgbClr val="00FFF8"/>
                </a:solidFill>
                <a:latin typeface="微软雅黑"/>
              </a:rPr>
              <a:t>02</a:t>
            </a:r>
            <a:r>
              <a:rPr sz="1800" dirty="1">
                <a:latin typeface="微软雅黑"/>
              </a:rPr>
              <a:t> </a:t>
            </a:r>
            <a:r>
              <a:rPr sz="1575" b="0" i="0" dirty="1">
                <a:solidFill>
                  <a:srgbClr val="FFFFFF"/>
                </a:solidFill>
                <a:latin typeface="微软雅黑"/>
              </a:rPr>
              <a:t>警惕强对流天气</a:t>
            </a: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 dirty="1">
                <a:solidFill>
                  <a:srgbClr val="00FFF8"/>
                </a:solidFill>
                <a:latin typeface="微软雅黑"/>
              </a:rPr>
              <a:t>03</a:t>
            </a:r>
            <a:r>
              <a:rPr sz="1800" dirty="1">
                <a:latin typeface="微软雅黑"/>
              </a:rPr>
              <a:t> </a:t>
            </a:r>
            <a:r>
              <a:rPr sz="1575" b="0" i="0" dirty="1">
                <a:solidFill>
                  <a:srgbClr val="FFFFFF"/>
                </a:solidFill>
                <a:latin typeface="微软雅黑"/>
              </a:rPr>
              <a:t>遵守交通规则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/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/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 dirty="1">
                <a:solidFill>
                  <a:srgbClr val="00FFF8"/>
                </a:solidFill>
                <a:latin typeface="微软雅黑"/>
              </a:rPr>
              <a:t>01</a:t>
            </a: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 dirty="1">
                <a:solidFill>
                  <a:srgbClr val="FE9471"/>
                </a:solidFill>
                <a:latin typeface="微软雅黑"/>
              </a:rPr>
              <a:t>预防溺水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3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/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 dirty="1">
                <a:solidFill>
                  <a:srgbClr val="FFFFFF"/>
                </a:solidFill>
                <a:latin typeface="微软雅黑"/>
              </a:rPr>
              <a:t>不私自下水游泳</a:t>
            </a: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853512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 dirty="1">
                <a:solidFill>
                  <a:srgbClr val="00FFF8"/>
                </a:solidFill>
                <a:latin typeface="微软雅黑"/>
              </a:rPr>
              <a:t>不擅自与他人结伴游泳</a:t>
            </a:r>
          </a:p>
          <a:p>
            <a:pPr algn="l">
              <a:lnSpc>
                <a:spcPct val="150000"/>
              </a:lnSpc>
            </a:pPr>
            <a:r>
              <a:rPr sz="1575" b="0" i="0" dirty="1">
                <a:solidFill>
                  <a:srgbClr val="FFFFFF"/>
                </a:solidFill>
                <a:latin typeface="微软雅黑"/>
              </a:rPr>
              <a:t>即使有朋友或家人陪伴，也不可随意结伴下水游泳。因为即便是在浅水区，也可能因突发情况导致溺水事故，安全第一，避免任何形式的私自游泳行为。</a:t>
            </a:r>
          </a:p>
        </p:txBody>
      </p:sp>
      <p:sp>
        <p:nvSpPr>
          <p:cNvPr id="5" name="New shape"/>
          <p:cNvSpPr/>
          <p:nvPr/>
        </p:nvSpPr>
        <p:spPr>
          <a:xfrm>
            <a:off x="981860" y="2570603"/>
            <a:ext cx="4545077" cy="1493107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 dirty="1">
                <a:solidFill>
                  <a:srgbClr val="00FFF8"/>
                </a:solidFill>
                <a:latin typeface="微软雅黑"/>
              </a:rPr>
              <a:t>不到无安全设施水域玩耍</a:t>
            </a:r>
          </a:p>
          <a:p>
            <a:pPr algn="r">
              <a:lnSpc>
                <a:spcPct val="150000"/>
              </a:lnSpc>
            </a:pPr>
            <a:r>
              <a:rPr sz="1575" b="0" i="0" dirty="1">
                <a:solidFill>
                  <a:srgbClr val="FFFFFF"/>
                </a:solidFill>
                <a:latin typeface="微软雅黑"/>
              </a:rPr>
              <a:t>选择游泳或戏水地点时，必须确保该区域有救生员和必要的安全设施。无安全设施的水域风险极高，一旦发生意外，救援难度大，后果严重。</a:t>
            </a:r>
          </a:p>
        </p:txBody>
      </p:sp>
      <p:sp>
        <p:nvSpPr>
          <p:cNvPr id="6" name="New shape"/>
          <p:cNvSpPr/>
          <p:nvPr/>
        </p:nvSpPr>
        <p:spPr>
          <a:xfrm>
            <a:off x="6458401" y="3726212"/>
            <a:ext cx="4554174" cy="1493107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 dirty="1">
                <a:solidFill>
                  <a:srgbClr val="00FFF8"/>
                </a:solidFill>
                <a:latin typeface="微软雅黑"/>
              </a:rPr>
              <a:t>家长加强监管与教育</a:t>
            </a:r>
          </a:p>
          <a:p>
            <a:pPr algn="l">
              <a:lnSpc>
                <a:spcPct val="150000"/>
              </a:lnSpc>
            </a:pPr>
            <a:r>
              <a:rPr sz="1575" b="0" i="0" dirty="1">
                <a:solidFill>
                  <a:srgbClr val="FFFFFF"/>
                </a:solidFill>
                <a:latin typeface="微软雅黑"/>
              </a:rPr>
              <a:t>家长应加强对孩子的监管，特别是在孩子可能接触到水域的时候。通过教育和提醒，让孩子了解水域的潜在危险，培养他们的自我保护意识。</a:t>
            </a: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/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/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0" name="New shape"/>
          <p:cNvSpPr/>
          <p:nvPr/>
        </p:nvSpPr>
        <p:spPr>
          <a:xfrm>
            <a:off x="5965200" y="2941403"/>
            <a:ext cx="39600" cy="784809"/>
          </a:xfrm>
          <a:prstGeom prst="rect"/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751143"/>
            <a:ext cx="309600" cy="39600"/>
          </a:xfrm>
          <a:prstGeom prst="rect"/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5706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3" name="New shape"/>
          <p:cNvSpPr/>
          <p:nvPr/>
        </p:nvSpPr>
        <p:spPr>
          <a:xfrm>
            <a:off x="5965200" y="4097012"/>
            <a:ext cx="39600" cy="457200"/>
          </a:xfrm>
          <a:prstGeom prst="rect"/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906752"/>
            <a:ext cx="309600" cy="39600"/>
          </a:xfrm>
          <a:prstGeom prst="rect"/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72621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1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3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/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 dirty="1">
                <a:solidFill>
                  <a:srgbClr val="FFFFFF"/>
                </a:solidFill>
                <a:latin typeface="微软雅黑"/>
              </a:rPr>
              <a:t>不擅自结伴游泳</a:t>
            </a: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 dirty="1">
                <a:solidFill>
                  <a:srgbClr val="FFFFFF"/>
                </a:solidFill>
                <a:latin typeface="微软雅黑"/>
              </a:rPr>
              <a:t>结伴游泳虽然看似增加了乐趣，但同伴间可能因疏忽或能力差异导致意外发生，增加溺水风险。</a:t>
            </a: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 dirty="1">
                <a:solidFill>
                  <a:srgbClr val="00FFF8"/>
                </a:solidFill>
                <a:latin typeface="微软雅黑"/>
              </a:rPr>
              <a:t>结伴游泳的风险</a:t>
            </a: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 dirty="1">
                <a:solidFill>
                  <a:srgbClr val="FFFFFF"/>
                </a:solidFill>
                <a:latin typeface="微软雅黑"/>
              </a:rPr>
              <a:t>不擅自结伴游泳是个人安全意识的体现，它要求我们时刻保持警惕，避免因一时兴起而忽视潜在的危险。</a:t>
            </a: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 dirty="1">
                <a:solidFill>
                  <a:srgbClr val="00FFF8"/>
                </a:solidFill>
                <a:latin typeface="微软雅黑"/>
              </a:rPr>
              <a:t>安全意识的重要性</a:t>
            </a: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 dirty="1">
                <a:solidFill>
                  <a:srgbClr val="FFFFFF"/>
                </a:solidFill>
                <a:latin typeface="微软雅黑"/>
              </a:rPr>
              <a:t>家长应加强对孩子的监管，特别是在水域活动时，确保孩子不擅自与他人结伴游泳，以预防溺水事故的发生。</a:t>
            </a: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001C5C"/>
          </a:solidFill>
          <a:ln w="6350">
            <a:solidFill>
              <a:srgbClr val="FE9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 dirty="1">
                <a:solidFill>
                  <a:srgbClr val="00FFF8"/>
                </a:solidFill>
                <a:latin typeface="微软雅黑"/>
              </a:rPr>
              <a:t>家长监管的必要性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4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/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 dirty="1">
                <a:solidFill>
                  <a:srgbClr val="FFFFFF"/>
                </a:solidFill>
                <a:latin typeface="微软雅黑"/>
              </a:rPr>
              <a:t>远离危险水域</a:t>
            </a: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5371752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 dirty="1">
                <a:solidFill>
                  <a:srgbClr val="00FFF8"/>
                </a:solidFill>
                <a:latin typeface="微软雅黑"/>
              </a:rPr>
              <a:t>不私自下水游泳</a:t>
            </a:r>
            <a:br>
              <a:rPr sz="1800" dirty="1">
                <a:latin typeface="微软雅黑"/>
              </a:rPr>
            </a:br>
          </a:p>
          <a:p>
            <a:pPr algn="l">
              <a:lnSpc>
                <a:spcPct val="150000"/>
              </a:lnSpc>
            </a:pPr>
            <a:r>
              <a:rPr sz="1575" b="0" i="0" dirty="1">
                <a:solidFill>
                  <a:srgbClr val="FFFFFF"/>
                </a:solidFill>
                <a:latin typeface="微软雅黑"/>
              </a:rPr>
              <a:t>随着气温升高，不少同学可能会选择到河边、池塘等水域玩耍或游泳，但溺水事故往往发生在一瞬间，后果极其严重。请同学们牢记：不私自下水游泳，不擅自与他人结伴游泳，不到无安全设施、无救援人员的水域玩耍。家长们也要加强对孩子的监管，时刻关注孩子的去向，教育孩子远离危险水域。生命只有一次，安全无小事，预防溺水是每个人的责任。</a:t>
            </a: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3930132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 dirty="1">
                <a:solidFill>
                  <a:srgbClr val="00FFF8"/>
                </a:solidFill>
                <a:latin typeface="微软雅黑"/>
              </a:rPr>
              <a:t>家长加强监管</a:t>
            </a:r>
            <a:br>
              <a:rPr sz="1800" dirty="1">
                <a:latin typeface="微软雅黑"/>
              </a:rPr>
            </a:br>
          </a:p>
          <a:p>
            <a:pPr algn="l">
              <a:lnSpc>
                <a:spcPct val="150000"/>
              </a:lnSpc>
            </a:pPr>
            <a:r>
              <a:rPr sz="1575" b="0" i="0" dirty="1">
                <a:solidFill>
                  <a:srgbClr val="FFFFFF"/>
                </a:solidFill>
                <a:latin typeface="微软雅黑"/>
              </a:rPr>
              <a:t>家长们在孩子进行水上活动时，应加强监管，确保孩子不在没有救生员或安全设施的水域游玩。同时，要教育孩子认识到水域的潜在危险，提高他们的自我保护意识。通过家庭和学校的共同努力，可以有效减少溺水事故的发生。</a:t>
            </a:r>
          </a:p>
        </p:txBody>
      </p:sp>
      <p:sp>
        <p:nvSpPr>
          <p:cNvPr id="6" name="New shape"/>
          <p:cNvSpPr/>
          <p:nvPr/>
        </p:nvSpPr>
        <p:spPr>
          <a:xfrm>
            <a:off x="7301229" y="3011880"/>
            <a:ext cx="2744216" cy="3569727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 dirty="1">
                <a:solidFill>
                  <a:srgbClr val="00FFF8"/>
                </a:solidFill>
                <a:latin typeface="微软雅黑"/>
              </a:rPr>
              <a:t>学校安全教育</a:t>
            </a:r>
            <a:br>
              <a:rPr sz="1800" dirty="1">
                <a:latin typeface="微软雅黑"/>
              </a:rPr>
            </a:br>
          </a:p>
          <a:p>
            <a:pPr algn="l">
              <a:lnSpc>
                <a:spcPct val="150000"/>
              </a:lnSpc>
            </a:pPr>
            <a:r>
              <a:rPr sz="1575" b="0" i="0" dirty="1">
                <a:solidFill>
                  <a:srgbClr val="FFFFFF"/>
                </a:solidFill>
                <a:latin typeface="微软雅黑"/>
              </a:rPr>
              <a:t>学校应定期开展安全教育活动，特别是针对水域安全的教育。通过模拟演练、专家讲座等形式，让学生了解溺水的危害性和预防措施。此外，学校还应配备必要的安全设施，如救生圈、救生衣等，以备不时之需。</a:t>
            </a: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/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/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/>
          <a:ln>
            <a:noFill/>
          </a:ln>
        </p:spPr>
      </p:pic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/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/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 dirty="1">
                <a:solidFill>
                  <a:srgbClr val="00FFF8"/>
                </a:solidFill>
                <a:latin typeface="微软雅黑"/>
              </a:rPr>
              <a:t>02</a:t>
            </a: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 dirty="1">
                <a:solidFill>
                  <a:srgbClr val="FE9471"/>
                </a:solidFill>
                <a:latin typeface="微软雅黑"/>
              </a:rPr>
              <a:t>警惕强对流天气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3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/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 dirty="1">
                <a:solidFill>
                  <a:srgbClr val="FFFFFF"/>
                </a:solidFill>
                <a:latin typeface="微软雅黑"/>
              </a:rPr>
              <a:t>关注天气预报</a:t>
            </a:r>
          </a:p>
        </p:txBody>
      </p:sp>
      <p:sp>
        <p:nvSpPr>
          <p:cNvPr id="4" name="New shape"/>
          <p:cNvSpPr/>
          <p:nvPr/>
        </p:nvSpPr>
        <p:spPr>
          <a:xfrm>
            <a:off x="1558800" y="1627203"/>
            <a:ext cx="3040643" cy="6150799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 dirty="1">
                <a:latin typeface="微软雅黑"/>
              </a:rPr>
            </a:br>
          </a:p>
          <a:p>
            <a:pPr algn="l"/>
            <a:r>
              <a:rPr sz="2100" b="1" i="0" dirty="1">
                <a:solidFill>
                  <a:srgbClr val="00FFF8"/>
                </a:solidFill>
                <a:latin typeface="微软雅黑"/>
              </a:rPr>
              <a:t>预防溺水，珍爱生命</a:t>
            </a:r>
            <a:br>
              <a:rPr sz="1800" dirty="1">
                <a:latin typeface="微软雅黑"/>
              </a:rPr>
            </a:br>
          </a:p>
          <a:p>
            <a:pPr algn="l">
              <a:lnSpc>
                <a:spcPct val="150000"/>
              </a:lnSpc>
            </a:pPr>
            <a:r>
              <a:rPr sz="1575" b="0" i="0" dirty="1">
                <a:solidFill>
                  <a:srgbClr val="FFFFFF"/>
                </a:solidFill>
                <a:latin typeface="微软雅黑"/>
              </a:rPr>
              <a:t>随着气温升高，不少同学可能会选择到河边、池塘等水域玩耍或游泳，但溺水事故往往发生在一瞬间，后果极其严重。请同学们牢记：不私自下水游泳，不擅自与他人结伴游泳，不到无安全设施、无救援人员的水域玩耍。家长们也要加强对孩子的监管，时刻关注孩子的去向，教育孩子远离危险水域。生命只有一次，安全无小事，预防溺水是每个人的责任。</a:t>
            </a:r>
            <a:br>
              <a:rPr sz="1800" dirty="1">
                <a:latin typeface="微软雅黑"/>
              </a:rPr>
            </a:br>
          </a:p>
        </p:txBody>
      </p:sp>
      <p:sp>
        <p:nvSpPr>
          <p:cNvPr id="5" name="New shape"/>
          <p:cNvSpPr/>
          <p:nvPr/>
        </p:nvSpPr>
        <p:spPr>
          <a:xfrm>
            <a:off x="4726443" y="1627203"/>
            <a:ext cx="3040641" cy="6150799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 dirty="1">
                <a:latin typeface="微软雅黑"/>
              </a:rPr>
            </a:br>
          </a:p>
          <a:p>
            <a:pPr algn="l"/>
            <a:r>
              <a:rPr sz="2100" b="1" i="0" dirty="1">
                <a:solidFill>
                  <a:srgbClr val="00FFF8"/>
                </a:solidFill>
                <a:latin typeface="微软雅黑"/>
              </a:rPr>
              <a:t>警惕强对流天气，做好防护</a:t>
            </a:r>
            <a:br>
              <a:rPr sz="1800" dirty="1">
                <a:latin typeface="微软雅黑"/>
              </a:rPr>
            </a:br>
          </a:p>
          <a:p>
            <a:pPr algn="l">
              <a:lnSpc>
                <a:spcPct val="150000"/>
              </a:lnSpc>
            </a:pPr>
            <a:r>
              <a:rPr sz="1575" b="0" i="0" dirty="1">
                <a:solidFill>
                  <a:srgbClr val="FFFFFF"/>
                </a:solidFill>
                <a:latin typeface="微软雅黑"/>
              </a:rPr>
              <a:t>5月是强对流天气的高发期，雷雨、大风、冰雹等极端天气可能突然来袭。同学们在上下学途中或户外活动时，要密切关注天气预报，遇到恶劣天气及时躲避，避免在树下、广告牌下等危险区域停留。家长们也要提醒孩子随身携带雨具，注意防雷防电，确保安全。学校也会加强安全教育，但家庭和个人的防范意识同样重要。</a:t>
            </a:r>
            <a:br>
              <a:rPr sz="1800" dirty="1">
                <a:latin typeface="微软雅黑"/>
              </a:rPr>
            </a:br>
          </a:p>
        </p:txBody>
      </p:sp>
      <p:sp>
        <p:nvSpPr>
          <p:cNvPr id="6" name="New shape"/>
          <p:cNvSpPr/>
          <p:nvPr/>
        </p:nvSpPr>
        <p:spPr>
          <a:xfrm>
            <a:off x="7894082" y="1627203"/>
            <a:ext cx="3040637" cy="6150799"/>
          </a:xfrm>
          <a:prstGeom prst="roundRect">
            <a:avLst>
              <a:gd name="adj" fmla="val 9999"/>
            </a:avLst>
          </a:prstGeom>
          <a:solidFill>
            <a:srgbClr val="001C5C"/>
          </a:solidFill>
          <a:ln w="6350">
            <a:solidFill>
              <a:srgbClr val="00FF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 dirty="1">
                <a:latin typeface="微软雅黑"/>
              </a:rPr>
            </a:br>
          </a:p>
          <a:p>
            <a:pPr algn="l"/>
            <a:r>
              <a:rPr sz="2100" b="1" i="0" dirty="1">
                <a:solidFill>
                  <a:srgbClr val="00FFF8"/>
                </a:solidFill>
                <a:latin typeface="微软雅黑"/>
              </a:rPr>
              <a:t>遵守交通规则，确保出行安全</a:t>
            </a:r>
            <a:br>
              <a:rPr sz="1800" dirty="1">
                <a:latin typeface="微软雅黑"/>
              </a:rPr>
            </a:br>
          </a:p>
          <a:p>
            <a:pPr algn="l">
              <a:lnSpc>
                <a:spcPct val="150000"/>
              </a:lnSpc>
            </a:pPr>
            <a:r>
              <a:rPr sz="1575" b="0" i="0" dirty="1">
                <a:solidFill>
                  <a:srgbClr val="FFFFFF"/>
                </a:solidFill>
                <a:latin typeface="微软雅黑"/>
              </a:rPr>
              <a:t>交通安全是学生安全的重中之重。同学们在上下学途中要严格遵守交通规则，不闯红灯，不随意横穿马路，不在马路上追逐打闹。骑自行车的同学要佩戴安全头盔，注意避让车辆。家长们也要以身作则，遵守交通法规，接送孩子时注意停车规范，避免造成交通拥堵或安全隐患。安全出行，从你我做起。</a:t>
            </a:r>
            <a:br>
              <a:rPr sz="1800" dirty="1">
                <a:latin typeface="微软雅黑"/>
              </a:rPr>
            </a:b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3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/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 dirty="1">
                <a:solidFill>
                  <a:srgbClr val="FFFFFF"/>
                </a:solidFill>
                <a:latin typeface="微软雅黑"/>
              </a:rPr>
              <a:t>避免危险区域停留</a:t>
            </a: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3295133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 dirty="1">
                <a:solidFill>
                  <a:srgbClr val="00FFF8"/>
                </a:solidFill>
                <a:latin typeface="微软雅黑"/>
              </a:rPr>
              <a:t>远离水域危险</a:t>
            </a:r>
          </a:p>
          <a:p>
            <a:pPr algn="l">
              <a:lnSpc>
                <a:spcPct val="150000"/>
              </a:lnSpc>
            </a:pPr>
            <a:r>
              <a:rPr sz="1575" b="0" i="0" dirty="1">
                <a:solidFill>
                  <a:srgbClr val="FFFFFF"/>
                </a:solidFill>
                <a:latin typeface="微软雅黑"/>
              </a:rPr>
              <a:t>随着气温升高，同学们可能会选择到河边、池塘等水域玩耍或游泳，但溺水事故往往发生在一瞬间，后果极其严重。请同学们牢记：不私自下水游泳，不擅自与他人结伴游泳，不到无安全设施、无救援人员的水域玩耍。家长们也要加强对孩子的监管，时刻关注孩子的去向，教育孩子远离危险水域。生命只有一次，安全无小事，预防溺水是每个人的责任。</a:t>
            </a:r>
          </a:p>
        </p:txBody>
      </p:sp>
      <p:sp>
        <p:nvSpPr>
          <p:cNvPr id="5" name="New shape"/>
          <p:cNvSpPr/>
          <p:nvPr/>
        </p:nvSpPr>
        <p:spPr>
          <a:xfrm>
            <a:off x="981860" y="2570603"/>
            <a:ext cx="4545077" cy="2934727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 dirty="1">
                <a:solidFill>
                  <a:srgbClr val="00FFF8"/>
                </a:solidFill>
                <a:latin typeface="微软雅黑"/>
              </a:rPr>
              <a:t>注意强对流天气</a:t>
            </a:r>
          </a:p>
          <a:p>
            <a:pPr algn="r">
              <a:lnSpc>
                <a:spcPct val="150000"/>
              </a:lnSpc>
            </a:pPr>
            <a:r>
              <a:rPr sz="1575" b="0" i="0" dirty="1">
                <a:solidFill>
                  <a:srgbClr val="FFFFFF"/>
                </a:solidFill>
                <a:latin typeface="微软雅黑"/>
              </a:rPr>
              <a:t>5月是强对流天气的高发期，雷雨、大风、冰雹等极端天气可能突然来袭。同学们在上下学途中或户外活动时，要密切关注天气预报，遇到恶劣天气及时躲避，避免在树下、广告牌下等危险区域停留。家长们也要提醒孩子随身携带雨具，注意防雷防电，确保安全。学校也会加强安全教育，但家庭和个人的防范意识同样重要。</a:t>
            </a:r>
          </a:p>
        </p:txBody>
      </p:sp>
      <p:sp>
        <p:nvSpPr>
          <p:cNvPr id="6" name="New shape"/>
          <p:cNvSpPr/>
          <p:nvPr/>
        </p:nvSpPr>
        <p:spPr>
          <a:xfrm>
            <a:off x="6458401" y="5167833"/>
            <a:ext cx="4554174" cy="2934728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 dirty="1">
                <a:solidFill>
                  <a:srgbClr val="00FFF8"/>
                </a:solidFill>
                <a:latin typeface="微软雅黑"/>
              </a:rPr>
              <a:t>遵守交通规则</a:t>
            </a:r>
          </a:p>
          <a:p>
            <a:pPr algn="l">
              <a:lnSpc>
                <a:spcPct val="150000"/>
              </a:lnSpc>
            </a:pPr>
            <a:r>
              <a:rPr sz="1575" b="0" i="0" dirty="1">
                <a:solidFill>
                  <a:srgbClr val="FFFFFF"/>
                </a:solidFill>
                <a:latin typeface="微软雅黑"/>
              </a:rPr>
              <a:t>交通安全是学生安全的重中之重。同学们在上下学途中要严格遵守交通规则，不闯红灯，不随意横穿马路，不在马路上追逐打闹。骑自行车的同学要佩戴安全头盔，注意避让车辆。家长们也要以身作则，遵守交通法规，接送孩子时注意停车规范，避免造成交通拥堵或安全隐患。安全出行，从你我做起。</a:t>
            </a: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/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/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0" name="New shape"/>
          <p:cNvSpPr/>
          <p:nvPr/>
        </p:nvSpPr>
        <p:spPr>
          <a:xfrm>
            <a:off x="5965200" y="2941403"/>
            <a:ext cx="39600" cy="2226430"/>
          </a:xfrm>
          <a:prstGeom prst="rect"/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751143"/>
            <a:ext cx="309600" cy="39600"/>
          </a:xfrm>
          <a:prstGeom prst="rect"/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5706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3" name="New shape"/>
          <p:cNvSpPr/>
          <p:nvPr/>
        </p:nvSpPr>
        <p:spPr>
          <a:xfrm>
            <a:off x="5965200" y="5538633"/>
            <a:ext cx="39600" cy="457200"/>
          </a:xfrm>
          <a:prstGeom prst="rect"/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5348373"/>
            <a:ext cx="309600" cy="39600"/>
          </a:xfrm>
          <a:prstGeom prst="rect"/>
          <a:solidFill>
            <a:srgbClr val="00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516783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E9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1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tags/tag1.xml><?xml version="1.0" encoding="utf-8"?>
<p:tagLst xmlns:p="http://schemas.openxmlformats.org/presentationml/2006/main">
  <p1:tag xmlns:p1="http://schemas.openxmlformats.org/presentationml/2006/main" name="AS_NET" val="Unix 5.4 unknown"/>
  <p1:tag xmlns:p1="http://schemas.openxmlformats.org/presentationml/2006/main" name="AS_OS" val="Unix 5.4 unknown"/>
  <p1:tag xmlns:p1="http://schemas.openxmlformats.org/presentationml/2006/main" name="AS_RELEASE_DATE" val="2013.12.17"/>
  <p1:tag xmlns:p1="http://schemas.openxmlformats.org/presentationml/2006/main" name="AS_TITLE" val="Spire.Presentation for .NET "/>
  <p1:tag xmlns:p1="http://schemas.openxmlformats.org/presentationml/2006/main" name="AS_VERSION" val="2.1.0.0"/>
</p:tagLst>
</file>

<file path=ppt/theme/theme1.xml><?xml version="1.0" encoding="utf-8"?>
<a:theme xmlns:a="http://schemas.openxmlformats.org/drawingml/2006/main" name="Office Theme">
  <a1:themeElements xmlns:a1="http://schemas.openxmlformats.org/drawingml/2006/main">
    <a2:clrScheme xmlns:a2="http://schemas.openxmlformats.org/drawingml/2006/main" name="Office">
      <a3:dk1 xmlns:a3="http://schemas.openxmlformats.org/drawingml/2006/main">
        <a4:sysClr xmlns:a4="http://schemas.openxmlformats.org/drawingml/2006/main" val="windowText" lastClr="000000"/>
      </a3:dk1>
      <a3:lt1 xmlns:a3="http://schemas.openxmlformats.org/drawingml/2006/main">
        <a4:sysClr xmlns:a4="http://schemas.openxmlformats.org/drawingml/2006/main" val="window" lastClr="FFFFFF"/>
      </a3:lt1>
      <a3:dk2 xmlns:a3="http://schemas.openxmlformats.org/drawingml/2006/main">
        <a4:srgbClr xmlns:a4="http://schemas.openxmlformats.org/drawingml/2006/main" val="1F497D"/>
      </a3:dk2>
      <a3:lt2 xmlns:a3="http://schemas.openxmlformats.org/drawingml/2006/main">
        <a4:srgbClr xmlns:a4="http://schemas.openxmlformats.org/drawingml/2006/main" val="EEECE1"/>
      </a3:lt2>
      <a3:accent1 xmlns:a3="http://schemas.openxmlformats.org/drawingml/2006/main">
        <a4:srgbClr xmlns:a4="http://schemas.openxmlformats.org/drawingml/2006/main" val="4F81BD"/>
      </a3:accent1>
      <a3:accent2 xmlns:a3="http://schemas.openxmlformats.org/drawingml/2006/main">
        <a4:srgbClr xmlns:a4="http://schemas.openxmlformats.org/drawingml/2006/main" val="C0504D"/>
      </a3:accent2>
      <a3:accent3 xmlns:a3="http://schemas.openxmlformats.org/drawingml/2006/main">
        <a4:srgbClr xmlns:a4="http://schemas.openxmlformats.org/drawingml/2006/main" val="9BBB59"/>
      </a3:accent3>
      <a3:accent4 xmlns:a3="http://schemas.openxmlformats.org/drawingml/2006/main">
        <a4:srgbClr xmlns:a4="http://schemas.openxmlformats.org/drawingml/2006/main" val="8064A2"/>
      </a3:accent4>
      <a3:accent5 xmlns:a3="http://schemas.openxmlformats.org/drawingml/2006/main">
        <a4:srgbClr xmlns:a4="http://schemas.openxmlformats.org/drawingml/2006/main" val="4BACC6"/>
      </a3:accent5>
      <a3:accent6 xmlns:a3="http://schemas.openxmlformats.org/drawingml/2006/main">
        <a4:srgbClr xmlns:a4="http://schemas.openxmlformats.org/drawingml/2006/main" val="F79646"/>
      </a3:accent6>
      <a3:hlink xmlns:a3="http://schemas.openxmlformats.org/drawingml/2006/main">
        <a4:srgbClr xmlns:a4="http://schemas.openxmlformats.org/drawingml/2006/main" val="0000FF"/>
      </a3:hlink>
      <a3:folHlink xmlns:a3="http://schemas.openxmlformats.org/drawingml/2006/main">
        <a4:srgbClr xmlns:a4="http://schemas.openxmlformats.org/drawingml/2006/main" val="800080"/>
      </a3:folHlink>
    </a2:clrScheme>
    <a2:fontScheme xmlns:a2="http://schemas.openxmlformats.org/drawingml/2006/main" name="Office">
      <a3:majorFont xmlns:a3="http://schemas.openxmlformats.org/drawingml/2006/main">
        <a4:latin xmlns:a4="http://schemas.openxmlformats.org/drawingml/2006/main" typeface="Calibri"/>
        <a4:ea xmlns:a4="http://schemas.openxmlformats.org/drawingml/2006/main" typeface=""/>
        <a4:cs xmlns:a4="http://schemas.openxmlformats.org/drawingml/2006/main" typeface=""/>
        <a4:font xmlns:a4="http://schemas.openxmlformats.org/drawingml/2006/main" script="Orya" typeface="Kalinga"/>
        <a4:font xmlns:a4="http://schemas.openxmlformats.org/drawingml/2006/main" script="Mlym" typeface="Kartika"/>
        <a4:font xmlns:a4="http://schemas.openxmlformats.org/drawingml/2006/main" script="Deva" typeface="Mangal"/>
        <a4:font xmlns:a4="http://schemas.openxmlformats.org/drawingml/2006/main" script="Mong" typeface="Mongolian Baiti"/>
        <a4:font xmlns:a4="http://schemas.openxmlformats.org/drawingml/2006/main" script="Ethi" typeface="Nyala"/>
        <a4:font xmlns:a4="http://schemas.openxmlformats.org/drawingml/2006/main" script="Geor" typeface="Sylfaen"/>
        <a4:font xmlns:a4="http://schemas.openxmlformats.org/drawingml/2006/main" script="Sinh" typeface="Iskoola Pota"/>
        <a4:font xmlns:a4="http://schemas.openxmlformats.org/drawingml/2006/main" script="Taml" typeface="Latha"/>
        <a4:font xmlns:a4="http://schemas.openxmlformats.org/drawingml/2006/main" script="Tibt" typeface="Microsoft Himalaya"/>
        <a4:font xmlns:a4="http://schemas.openxmlformats.org/drawingml/2006/main" script="Gujr" typeface="Shruti"/>
        <a4:font xmlns:a4="http://schemas.openxmlformats.org/drawingml/2006/main" script="Hant" typeface="新細明體"/>
        <a4:font xmlns:a4="http://schemas.openxmlformats.org/drawingml/2006/main" script="Khmr" typeface="MoolBoran"/>
        <a4:font xmlns:a4="http://schemas.openxmlformats.org/drawingml/2006/main" script="Laoo" typeface="DokChampa"/>
        <a4:font xmlns:a4="http://schemas.openxmlformats.org/drawingml/2006/main" script="Cher" typeface="Plantagenet Cherokee"/>
        <a4:font xmlns:a4="http://schemas.openxmlformats.org/drawingml/2006/main" script="Hans" typeface="宋体"/>
        <a4:font xmlns:a4="http://schemas.openxmlformats.org/drawingml/2006/main" script="Hebr" typeface="Times New Roman"/>
        <a4:font xmlns:a4="http://schemas.openxmlformats.org/drawingml/2006/main" script="Uigh" typeface="Microsoft Uighur"/>
        <a4:font xmlns:a4="http://schemas.openxmlformats.org/drawingml/2006/main" script="Guru" typeface="Raavi"/>
        <a4:font xmlns:a4="http://schemas.openxmlformats.org/drawingml/2006/main" script="Cans" typeface="Euphemia"/>
        <a4:font xmlns:a4="http://schemas.openxmlformats.org/drawingml/2006/main" script="Jpan" typeface="ＭＳ Ｐゴシック"/>
        <a4:font xmlns:a4="http://schemas.openxmlformats.org/drawingml/2006/main" script="Arab" typeface="Times New Roman"/>
        <a4:font xmlns:a4="http://schemas.openxmlformats.org/drawingml/2006/main" script="Syrc" typeface="Estrangelo Edessa"/>
        <a4:font xmlns:a4="http://schemas.openxmlformats.org/drawingml/2006/main" script="Hang" typeface="맑은 고딕"/>
        <a4:font xmlns:a4="http://schemas.openxmlformats.org/drawingml/2006/main" script="Viet" typeface="Times New Roman"/>
        <a4:font xmlns:a4="http://schemas.openxmlformats.org/drawingml/2006/main" script="Thai" typeface="Angsana New"/>
        <a4:font xmlns:a4="http://schemas.openxmlformats.org/drawingml/2006/main" script="Yiii" typeface="Microsoft Yi Baiti"/>
        <a4:font xmlns:a4="http://schemas.openxmlformats.org/drawingml/2006/main" script="Thaa" typeface="MV Boli"/>
        <a4:font xmlns:a4="http://schemas.openxmlformats.org/drawingml/2006/main" script="Beng" typeface="Vrinda"/>
        <a4:font xmlns:a4="http://schemas.openxmlformats.org/drawingml/2006/main" script="Telu" typeface="Gautami"/>
        <a4:font xmlns:a4="http://schemas.openxmlformats.org/drawingml/2006/main" script="Knda" typeface="Tunga"/>
      </a3:majorFont>
      <a3:minorFont xmlns:a3="http://schemas.openxmlformats.org/drawingml/2006/main">
        <a4:latin xmlns:a4="http://schemas.openxmlformats.org/drawingml/2006/main" typeface="Calibri"/>
        <a4:ea xmlns:a4="http://schemas.openxmlformats.org/drawingml/2006/main" typeface=""/>
        <a4:cs xmlns:a4="http://schemas.openxmlformats.org/drawingml/2006/main" typeface=""/>
        <a4:font xmlns:a4="http://schemas.openxmlformats.org/drawingml/2006/main" script="Orya" typeface="Kalinga"/>
        <a4:font xmlns:a4="http://schemas.openxmlformats.org/drawingml/2006/main" script="Mlym" typeface="Kartika"/>
        <a4:font xmlns:a4="http://schemas.openxmlformats.org/drawingml/2006/main" script="Deva" typeface="Mangal"/>
        <a4:font xmlns:a4="http://schemas.openxmlformats.org/drawingml/2006/main" script="Mong" typeface="Mongolian Baiti"/>
        <a4:font xmlns:a4="http://schemas.openxmlformats.org/drawingml/2006/main" script="Ethi" typeface="Nyala"/>
        <a4:font xmlns:a4="http://schemas.openxmlformats.org/drawingml/2006/main" script="Geor" typeface="Sylfaen"/>
        <a4:font xmlns:a4="http://schemas.openxmlformats.org/drawingml/2006/main" script="Sinh" typeface="Iskoola Pota"/>
        <a4:font xmlns:a4="http://schemas.openxmlformats.org/drawingml/2006/main" script="Taml" typeface="Latha"/>
        <a4:font xmlns:a4="http://schemas.openxmlformats.org/drawingml/2006/main" script="Tibt" typeface="Microsoft Himalaya"/>
        <a4:font xmlns:a4="http://schemas.openxmlformats.org/drawingml/2006/main" script="Gujr" typeface="Shruti"/>
        <a4:font xmlns:a4="http://schemas.openxmlformats.org/drawingml/2006/main" script="Hant" typeface="新細明體"/>
        <a4:font xmlns:a4="http://schemas.openxmlformats.org/drawingml/2006/main" script="Khmr" typeface="DaunPenh"/>
        <a4:font xmlns:a4="http://schemas.openxmlformats.org/drawingml/2006/main" script="Laoo" typeface="DokChampa"/>
        <a4:font xmlns:a4="http://schemas.openxmlformats.org/drawingml/2006/main" script="Cher" typeface="Plantagenet Cherokee"/>
        <a4:font xmlns:a4="http://schemas.openxmlformats.org/drawingml/2006/main" script="Hans" typeface="宋体"/>
        <a4:font xmlns:a4="http://schemas.openxmlformats.org/drawingml/2006/main" script="Hebr" typeface="Arial"/>
        <a4:font xmlns:a4="http://schemas.openxmlformats.org/drawingml/2006/main" script="Uigh" typeface="Microsoft Uighur"/>
        <a4:font xmlns:a4="http://schemas.openxmlformats.org/drawingml/2006/main" script="Guru" typeface="Raavi"/>
        <a4:font xmlns:a4="http://schemas.openxmlformats.org/drawingml/2006/main" script="Cans" typeface="Euphemia"/>
        <a4:font xmlns:a4="http://schemas.openxmlformats.org/drawingml/2006/main" script="Jpan" typeface="ＭＳ Ｐゴシック"/>
        <a4:font xmlns:a4="http://schemas.openxmlformats.org/drawingml/2006/main" script="Arab" typeface="Arial"/>
        <a4:font xmlns:a4="http://schemas.openxmlformats.org/drawingml/2006/main" script="Syrc" typeface="Estrangelo Edessa"/>
        <a4:font xmlns:a4="http://schemas.openxmlformats.org/drawingml/2006/main" script="Hang" typeface="맑은 고딕"/>
        <a4:font xmlns:a4="http://schemas.openxmlformats.org/drawingml/2006/main" script="Viet" typeface="Arial"/>
        <a4:font xmlns:a4="http://schemas.openxmlformats.org/drawingml/2006/main" script="Thai" typeface="Cordia New"/>
        <a4:font xmlns:a4="http://schemas.openxmlformats.org/drawingml/2006/main" script="Yiii" typeface="Microsoft Yi Baiti"/>
        <a4:font xmlns:a4="http://schemas.openxmlformats.org/drawingml/2006/main" script="Thaa" typeface="MV Boli"/>
        <a4:font xmlns:a4="http://schemas.openxmlformats.org/drawingml/2006/main" script="Beng" typeface="Vrinda"/>
        <a4:font xmlns:a4="http://schemas.openxmlformats.org/drawingml/2006/main" script="Telu" typeface="Gautami"/>
        <a4:font xmlns:a4="http://schemas.openxmlformats.org/drawingml/2006/main" script="Knda" typeface="Tunga"/>
      </a3:minorFont>
    </a2:fontScheme>
    <a2:fmtScheme xmlns:a2="http://schemas.openxmlformats.org/drawingml/2006/main" name="Office">
      <a3:fillStyleLst xmlns:a3="http://schemas.openxmlformats.org/drawingml/2006/main">
        <a4:solidFill xmlns:a4="http://schemas.openxmlformats.org/drawingml/2006/main">
          <a5:schemeClr xmlns:a5="http://schemas.openxmlformats.org/drawingml/2006/main" val="phClr"/>
        </a4:solidFill>
        <a4:gradFill xmlns:a4="http://schemas.openxmlformats.org/drawingml/2006/main" rotWithShape="1">
          <a5:gsLst xmlns:a5="http://schemas.openxmlformats.org/drawingml/2006/main">
            <a6:gs xmlns:a6="http://schemas.openxmlformats.org/drawingml/2006/main" pos="0">
              <a7:schemeClr xmlns:a7="http://schemas.openxmlformats.org/drawingml/2006/main" val="phClr">
                <a8:tint xmlns:a8="http://schemas.openxmlformats.org/drawingml/2006/main" val="50000"/>
                <a8:satMod xmlns:a8="http://schemas.openxmlformats.org/drawingml/2006/main" val="300000"/>
              </a7:schemeClr>
            </a6:gs>
            <a6:gs xmlns:a6="http://schemas.openxmlformats.org/drawingml/2006/main" pos="35000">
              <a7:schemeClr xmlns:a7="http://schemas.openxmlformats.org/drawingml/2006/main" val="phClr">
                <a8:tint xmlns:a8="http://schemas.openxmlformats.org/drawingml/2006/main" val="37000"/>
                <a8:satMod xmlns:a8="http://schemas.openxmlformats.org/drawingml/2006/main" val="300000"/>
              </a7:schemeClr>
            </a6:gs>
            <a6:gs xmlns:a6="http://schemas.openxmlformats.org/drawingml/2006/main" pos="100000">
              <a7:schemeClr xmlns:a7="http://schemas.openxmlformats.org/drawingml/2006/main" val="phClr">
                <a8:tint xmlns:a8="http://schemas.openxmlformats.org/drawingml/2006/main" val="15000"/>
                <a8:satMod xmlns:a8="http://schemas.openxmlformats.org/drawingml/2006/main" val="350000"/>
              </a7:schemeClr>
            </a6:gs>
          </a5:gsLst>
          <a5:lin xmlns:a5="http://schemas.openxmlformats.org/drawingml/2006/main" ang="16200000" scaled="1"/>
          <a5:tileRect xmlns:a5="http://schemas.openxmlformats.org/drawingml/2006/main"/>
        </a4:gradFill>
        <a4:gradFill xmlns:a4="http://schemas.openxmlformats.org/drawingml/2006/main" rotWithShape="1">
          <a5:gsLst xmlns:a5="http://schemas.openxmlformats.org/drawingml/2006/main">
            <a6:gs xmlns:a6="http://schemas.openxmlformats.org/drawingml/2006/main" pos="0">
              <a7:schemeClr xmlns:a7="http://schemas.openxmlformats.org/drawingml/2006/main" val="phClr">
                <a8:shade xmlns:a8="http://schemas.openxmlformats.org/drawingml/2006/main" val="51000"/>
                <a8:satMod xmlns:a8="http://schemas.openxmlformats.org/drawingml/2006/main" val="130000"/>
              </a7:schemeClr>
            </a6:gs>
            <a6:gs xmlns:a6="http://schemas.openxmlformats.org/drawingml/2006/main" pos="80000">
              <a7:schemeClr xmlns:a7="http://schemas.openxmlformats.org/drawingml/2006/main" val="phClr">
                <a8:shade xmlns:a8="http://schemas.openxmlformats.org/drawingml/2006/main" val="93000"/>
                <a8:satMod xmlns:a8="http://schemas.openxmlformats.org/drawingml/2006/main" val="130000"/>
              </a7:schemeClr>
            </a6:gs>
            <a6:gs xmlns:a6="http://schemas.openxmlformats.org/drawingml/2006/main" pos="100000">
              <a7:schemeClr xmlns:a7="http://schemas.openxmlformats.org/drawingml/2006/main" val="phClr">
                <a8:shade xmlns:a8="http://schemas.openxmlformats.org/drawingml/2006/main" val="94000"/>
                <a8:satMod xmlns:a8="http://schemas.openxmlformats.org/drawingml/2006/main" val="135000"/>
              </a7:schemeClr>
            </a6:gs>
          </a5:gsLst>
          <a5:lin xmlns:a5="http://schemas.openxmlformats.org/drawingml/2006/main" ang="16200000" scaled="0"/>
          <a5:tileRect xmlns:a5="http://schemas.openxmlformats.org/drawingml/2006/main"/>
        </a4:gradFill>
      </a3:fillStyleLst>
      <a3:lnStyleLst xmlns:a3="http://schemas.openxmlformats.org/drawingml/2006/main">
        <a4:ln xmlns:a4="http://schemas.openxmlformats.org/drawingml/2006/main" w="9525" cap="flat" cmpd="sng" algn="ctr">
          <solidFill xmlns="http://schemas.openxmlformats.org/drawingml/2006/main">
            <a5:schemeClr xmlns:a5="http://schemas.openxmlformats.org/drawingml/2006/main" val="phClr">
              <a6:shade xmlns:a6="http://schemas.openxmlformats.org/drawingml/2006/main" val="95000"/>
              <a6:satMod xmlns:a6="http://schemas.openxmlformats.org/drawingml/2006/main" val="105000"/>
            </a5:schemeClr>
          </solidFill>
          <a5:prstDash xmlns:a5="http://schemas.openxmlformats.org/drawingml/2006/main" val="solid"/>
        </a4:ln>
        <a4:ln xmlns:a4="http://schemas.openxmlformats.org/drawingml/2006/main" w="25400" cap="flat" cmpd="sng" algn="ctr">
          <solidFill xmlns="http://schemas.openxmlformats.org/drawingml/2006/main">
            <a5:schemeClr xmlns:a5="http://schemas.openxmlformats.org/drawingml/2006/main" val="phClr"/>
          </solidFill>
          <a5:prstDash xmlns:a5="http://schemas.openxmlformats.org/drawingml/2006/main" val="solid"/>
        </a4:ln>
        <a4:ln xmlns:a4="http://schemas.openxmlformats.org/drawingml/2006/main" w="38100" cap="flat" cmpd="sng" algn="ctr">
          <solidFill xmlns="http://schemas.openxmlformats.org/drawingml/2006/main">
            <a5:schemeClr xmlns:a5="http://schemas.openxmlformats.org/drawingml/2006/main" val="phClr"/>
          </solidFill>
          <a5:prstDash xmlns:a5="http://schemas.openxmlformats.org/drawingml/2006/main" val="solid"/>
        </a4:ln>
      </a3:lnStyleLst>
      <a3:effectStyleLst xmlns:a3="http://schemas.openxmlformats.org/drawingml/2006/main">
        <a4:effectStyle xmlns:a4="http://schemas.openxmlformats.org/drawingml/2006/main">
          <a5:effectLst xmlns:a5="http://schemas.openxmlformats.org/drawingml/2006/main">
            <a6:outerShdw xmlns:a6="http://schemas.openxmlformats.org/drawingml/2006/main" blurRad="40000" dir="5400000" dist="20000" rotWithShape="0">
              <a7:srgbClr xmlns:a7="http://schemas.openxmlformats.org/drawingml/2006/main" val="000000">
                <a8:alpha xmlns:a8="http://schemas.openxmlformats.org/drawingml/2006/main" val="38000"/>
              </a7:srgbClr>
            </a6:outerShdw>
          </a5:effectLst>
        </a4:effectStyle>
        <a4:effectStyle xmlns:a4="http://schemas.openxmlformats.org/drawingml/2006/main">
          <a5:effectLst xmlns:a5="http://schemas.openxmlformats.org/drawingml/2006/main">
            <a6:outerShdw xmlns:a6="http://schemas.openxmlformats.org/drawingml/2006/main" blurRad="40000" dir="5400000" dist="23000" rotWithShape="0">
              <a7:srgbClr xmlns:a7="http://schemas.openxmlformats.org/drawingml/2006/main" val="000000">
                <a8:alpha xmlns:a8="http://schemas.openxmlformats.org/drawingml/2006/main" val="35000"/>
              </a7:srgbClr>
            </a6:outerShdw>
          </a5:effectLst>
        </a4:effectStyle>
        <a4:effectStyle xmlns:a4="http://schemas.openxmlformats.org/drawingml/2006/main">
          <a5:effectLst xmlns:a5="http://schemas.openxmlformats.org/drawingml/2006/main">
            <a6:outerShdw xmlns:a6="http://schemas.openxmlformats.org/drawingml/2006/main" blurRad="40000" dir="5400000" dist="23000" rotWithShape="0">
              <a7:srgbClr xmlns:a7="http://schemas.openxmlformats.org/drawingml/2006/main" val="000000">
                <a8:alpha xmlns:a8="http://schemas.openxmlformats.org/drawingml/2006/main" val="35000"/>
              </a7:srgbClr>
            </a6:outerShdw>
          </a5:effectLst>
          <a5:scene3d xmlns:a5="http://schemas.openxmlformats.org/drawingml/2006/main">
            <a6:camera xmlns:a6="http://schemas.openxmlformats.org/drawingml/2006/main" prst="orthographicFront">
              <a7:rot xmlns:a7="http://schemas.openxmlformats.org/drawingml/2006/main" lat="0" lon="0" rev="0"/>
            </a6:camera>
            <a6:lightRig xmlns:a6="http://schemas.openxmlformats.org/drawingml/2006/main" dir="t" rig="threePt">
              <a7:rot xmlns:a7="http://schemas.openxmlformats.org/drawingml/2006/main" lat="0" lon="0" rev="1200000"/>
            </a6:lightRig>
          </a5:scene3d>
          <a5:sp3d xmlns:a5="http://schemas.openxmlformats.org/drawingml/2006/main">
            <a6:bevelT xmlns:a6="http://schemas.openxmlformats.org/drawingml/2006/main" w="63500" h="25400" prst="circle"/>
          </a5:sp3d>
        </a4:effectStyle>
      </a3:effectStyleLst>
      <a3:bgFillStyleLst xmlns:a3="http://schemas.openxmlformats.org/drawingml/2006/main">
        <a4:solidFill xmlns:a4="http://schemas.openxmlformats.org/drawingml/2006/main">
          <a5:schemeClr xmlns:a5="http://schemas.openxmlformats.org/drawingml/2006/main" val="phClr"/>
        </a4:solidFill>
        <a4:gradFill xmlns:a4="http://schemas.openxmlformats.org/drawingml/2006/main" rotWithShape="1">
          <a5:gsLst xmlns:a5="http://schemas.openxmlformats.org/drawingml/2006/main">
            <a6:gs xmlns:a6="http://schemas.openxmlformats.org/drawingml/2006/main" pos="0">
              <a7:schemeClr xmlns:a7="http://schemas.openxmlformats.org/drawingml/2006/main" val="phClr">
                <a8:tint xmlns:a8="http://schemas.openxmlformats.org/drawingml/2006/main" val="40000"/>
                <a8:satMod xmlns:a8="http://schemas.openxmlformats.org/drawingml/2006/main" val="350000"/>
              </a7:schemeClr>
            </a6:gs>
            <a6:gs xmlns:a6="http://schemas.openxmlformats.org/drawingml/2006/main" pos="40000">
              <a7:schemeClr xmlns:a7="http://schemas.openxmlformats.org/drawingml/2006/main" val="phClr">
                <a8:tint xmlns:a8="http://schemas.openxmlformats.org/drawingml/2006/main" val="45000"/>
                <a8:shade xmlns:a8="http://schemas.openxmlformats.org/drawingml/2006/main" val="99000"/>
                <a8:satMod xmlns:a8="http://schemas.openxmlformats.org/drawingml/2006/main" val="350000"/>
              </a7:schemeClr>
            </a6:gs>
            <a6:gs xmlns:a6="http://schemas.openxmlformats.org/drawingml/2006/main" pos="100000">
              <a7:schemeClr xmlns:a7="http://schemas.openxmlformats.org/drawingml/2006/main" val="phClr">
                <a8:shade xmlns:a8="http://schemas.openxmlformats.org/drawingml/2006/main" val="20000"/>
                <a8:satMod xmlns:a8="http://schemas.openxmlformats.org/drawingml/2006/main" val="255000"/>
              </a7:schemeClr>
            </a6:gs>
          </a5:gsLst>
          <a5:path xmlns:a5="http://schemas.openxmlformats.org/drawingml/2006/main" path="circle">
            <a6:fillToRect xmlns:a6="http://schemas.openxmlformats.org/drawingml/2006/main" l="50000" t="-80000" r="50000" b="180000"/>
          </a5:path>
          <a5:tileRect xmlns:a5="http://schemas.openxmlformats.org/drawingml/2006/main"/>
        </a4:gradFill>
        <a4:gradFill xmlns:a4="http://schemas.openxmlformats.org/drawingml/2006/main" rotWithShape="1">
          <a5:gsLst xmlns:a5="http://schemas.openxmlformats.org/drawingml/2006/main">
            <a6:gs xmlns:a6="http://schemas.openxmlformats.org/drawingml/2006/main" pos="0">
              <a7:schemeClr xmlns:a7="http://schemas.openxmlformats.org/drawingml/2006/main" val="phClr">
                <a8:tint xmlns:a8="http://schemas.openxmlformats.org/drawingml/2006/main" val="80000"/>
                <a8:satMod xmlns:a8="http://schemas.openxmlformats.org/drawingml/2006/main" val="300000"/>
              </a7:schemeClr>
            </a6:gs>
            <a6:gs xmlns:a6="http://schemas.openxmlformats.org/drawingml/2006/main" pos="100000">
              <a7:schemeClr xmlns:a7="http://schemas.openxmlformats.org/drawingml/2006/main" val="phClr">
                <a8:shade xmlns:a8="http://schemas.openxmlformats.org/drawingml/2006/main" val="30000"/>
                <a8:satMod xmlns:a8="http://schemas.openxmlformats.org/drawingml/2006/main" val="200000"/>
              </a7:schemeClr>
            </a6:gs>
          </a5:gsLst>
          <a5:path xmlns:a5="http://schemas.openxmlformats.org/drawingml/2006/main" path="circle">
            <a6:fillToRect xmlns:a6="http://schemas.openxmlformats.org/drawingml/2006/main" l="50000" t="50000" r="50000" b="50000"/>
          </a5:path>
          <a5:tileRect xmlns:a5="http://schemas.openxmlformats.org/drawingml/2006/main"/>
        </a4:gradFill>
      </a3:bgFillStyleLst>
    </a2:fmtScheme>
  </a1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Application>Spire.Presentation for.NET 2.1.0.0</Application>
  <PresentationFormat>全屏显示(4:3)</PresentationFormat>
  <Slides>1</Slide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2025-05-22T22:19:16.5610000Z</dcterms:created>
  <dcterms:modified xsi:type="dcterms:W3CDTF">2025-05-22T22:19:16.5610000Z</dcterms:modified>
</cp:coreProperties>
</file>